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6" r:id="rId4"/>
    <p:sldId id="268" r:id="rId5"/>
    <p:sldId id="267" r:id="rId6"/>
    <p:sldId id="269" r:id="rId7"/>
    <p:sldId id="307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EDEE4-0BFE-4E2A-8A37-5196C20A2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C9A83F-45C9-4DF8-BCF4-193946A01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C2D05C-C1DF-45AD-B794-7B935E30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C1A9E6-A448-4789-8E1E-51802910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780346-4782-437D-933F-F9747E2D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529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F628D-0C79-4C93-85DD-AEE66DC9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F057BF-B380-496C-AD68-1F791747A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95D32E-FC3D-4890-9657-13C83D8B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021210-B2B1-4183-B0FD-749A2A87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74997-D122-46C8-B930-2174EC86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165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64E34F-4CCA-4B34-BA16-ADD3B05FC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90CB32-0D75-493F-B678-2000F41E1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6413EC-A22D-4ACA-82A2-AC979579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7C6C8-2A8C-4115-8459-11D5B8DA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270E4-DE8F-4C4D-A817-8AB970165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90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B72F7-9069-4B21-BEA7-108471FD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A43606-2380-4EB5-9AFE-111B358E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F33D18-7F94-4521-9E76-6D8FA2F0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9C721A-71E3-4CCE-A555-8959EE54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9458E5-F00B-4C00-972F-8879AA34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61130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F58B7-A5F2-400E-AF3A-2386AB64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B7AF5A-9066-4219-B338-314734C5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5ADC54-1F0D-49FB-9353-448D898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AE0EDB-F1F7-49ED-8947-8E635B6E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EDD168-5CB6-4488-9703-B1EA58D4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5564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165FA-8A23-4ABA-9AF9-BA073DFE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A9D465-525A-48C4-B9C9-1B1DC15B8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BC3923-BCB5-4D22-8828-5D0F88BE6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6EF18B-8F7B-47FB-A8F4-A779D8BE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54A07C-DBFA-412D-9993-CC360E42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361ADA-BEEE-4404-B90A-6D2838D1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750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20AA9-D6CB-47BA-8122-44530019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5A4575-E8B5-4CD3-9CA9-76DB3AA5E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C085DE-97BB-44B9-A51C-D72A93878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463A33-3A47-45EA-9F19-A4923C303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3513393-F8A0-412E-A89F-11E31D1069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28BFB54-0B73-479B-ABEF-9D64D38C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4504278-A0DA-4337-A951-738FFACA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578C9B-9869-401D-B95C-0B5B8441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041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6B3EB-FFA1-4B43-895C-36C70DA4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45B4372-67BA-454D-869C-D1325BA5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793C43-2BB0-4D4E-848A-18D29050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FE96D3-FB97-49A6-89E2-5AFADB50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9339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E48F9DD-016A-4EE9-B27F-B2A5BA70F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3A5391-1782-4A2A-8634-F9E0692B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4AC95C-401E-4FB8-92FE-61ED63FB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3195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C9E50-5895-4CBF-8278-2C38C993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E218A8-8626-4543-8BDD-F8164B76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A9BEE0-F0BE-4365-B72D-E032D5FCF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18A204-C9A7-4078-9E7C-5FC55AD8C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D2C043-4974-4761-8515-8D835033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247ED1-35BF-4EC9-8F96-DA9E7D70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34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D8B55-150A-4898-B330-F450862A2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A4B8C6-D32C-4322-89DA-DE247373E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667D62-8F31-4D8D-9A76-C20840249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4E5A73-E3C0-4D08-A078-97501982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CE3DBA-73B3-4E51-9610-7565EE98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DFE809-3750-4F9E-848C-7B6848B1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922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12C8A7-308B-4CE5-9B24-32C60BD7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A33996-5E59-4C9D-8AFC-A695034F4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117E4D-75C2-4B8B-9194-26BF641EF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9B56-E63E-43E2-9753-E40577B69E57}" type="datetimeFigureOut">
              <a:rPr lang="es-AR" smtClean="0"/>
              <a:t>9/8/2020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B5E9A8-33B2-41D4-8E5D-2732453F6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A3200-E10F-41F4-824B-05DB5764A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BA6F8-5BFB-4B3F-B253-F66ADBEBCFE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713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354091F-19BD-4762-8AAC-010DE4E7D44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2" name="Imagen 11" descr="Imagen que contiene señal, firmar&#10;&#10;Descripción generada automáticamente">
            <a:extLst>
              <a:ext uri="{FF2B5EF4-FFF2-40B4-BE49-F238E27FC236}">
                <a16:creationId xmlns:a16="http://schemas.microsoft.com/office/drawing/2014/main" id="{9C8FF820-1D00-482E-8E84-0E412EADAE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55" y="5427774"/>
            <a:ext cx="3050610" cy="91518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5F45F2FF-8E20-48BF-80FE-0047F6E100F5}"/>
              </a:ext>
            </a:extLst>
          </p:cNvPr>
          <p:cNvSpPr/>
          <p:nvPr/>
        </p:nvSpPr>
        <p:spPr>
          <a:xfrm>
            <a:off x="7005441" y="5253131"/>
            <a:ext cx="4413379" cy="126447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Jimena Baños y Rivas</a:t>
            </a:r>
          </a:p>
          <a:p>
            <a:pPr algn="ctr"/>
            <a:r>
              <a:rPr lang="es-AR" dirty="0"/>
              <a:t>15-162016-0</a:t>
            </a:r>
          </a:p>
          <a:p>
            <a:pPr algn="ctr"/>
            <a:r>
              <a:rPr lang="es-AR" dirty="0"/>
              <a:t>Radiodifusión Sonora y Televisiva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B2358B6-B5F1-4834-A252-43311B7C7C21}"/>
              </a:ext>
            </a:extLst>
          </p:cNvPr>
          <p:cNvGrpSpPr/>
          <p:nvPr/>
        </p:nvGrpSpPr>
        <p:grpSpPr>
          <a:xfrm>
            <a:off x="1398818" y="291098"/>
            <a:ext cx="9394364" cy="4670935"/>
            <a:chOff x="538857" y="324350"/>
            <a:chExt cx="9394364" cy="4670935"/>
          </a:xfrm>
        </p:grpSpPr>
        <p:pic>
          <p:nvPicPr>
            <p:cNvPr id="3" name="Imagen 2" descr="Imagen que contiene globo, aeronave&#10;&#10;Descripción generada automáticamente">
              <a:extLst>
                <a:ext uri="{FF2B5EF4-FFF2-40B4-BE49-F238E27FC236}">
                  <a16:creationId xmlns:a16="http://schemas.microsoft.com/office/drawing/2014/main" id="{943C5378-9D03-4D73-90B4-9557A334B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2130" y="1298229"/>
              <a:ext cx="721091" cy="72000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8D2F680-F91E-456B-9F37-3BF64AC2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878" y="2285311"/>
              <a:ext cx="722343" cy="720000"/>
            </a:xfrm>
            <a:prstGeom prst="rect">
              <a:avLst/>
            </a:prstGeom>
          </p:spPr>
        </p:pic>
        <p:pic>
          <p:nvPicPr>
            <p:cNvPr id="15" name="Imagen 14" descr="Imagen que contiene aeronave, accesorio, transporte&#10;&#10;Descripción generada automáticamente">
              <a:extLst>
                <a:ext uri="{FF2B5EF4-FFF2-40B4-BE49-F238E27FC236}">
                  <a16:creationId xmlns:a16="http://schemas.microsoft.com/office/drawing/2014/main" id="{CAD41E16-0DCF-4617-AAB4-1B0107840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57" y="324350"/>
              <a:ext cx="2522383" cy="467076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F100AF2-B7EB-4B7B-B34E-D56BFAD0A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7708" y="3277662"/>
              <a:ext cx="718896" cy="720000"/>
            </a:xfrm>
            <a:prstGeom prst="rect">
              <a:avLst/>
            </a:prstGeom>
          </p:spPr>
        </p:pic>
        <p:pic>
          <p:nvPicPr>
            <p:cNvPr id="19" name="Imagen 18" descr="Imagen que contiene aeronave, globo, transporte&#10;&#10;Descripción generada automáticamente">
              <a:extLst>
                <a:ext uri="{FF2B5EF4-FFF2-40B4-BE49-F238E27FC236}">
                  <a16:creationId xmlns:a16="http://schemas.microsoft.com/office/drawing/2014/main" id="{525FA0CD-3433-48AB-9A03-DF8A424B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2399" y="326109"/>
              <a:ext cx="2522383" cy="4669007"/>
            </a:xfrm>
            <a:prstGeom prst="rect">
              <a:avLst/>
            </a:prstGeom>
          </p:spPr>
        </p:pic>
        <p:pic>
          <p:nvPicPr>
            <p:cNvPr id="21" name="Imagen 20" descr="Imagen que contiene accesorio, aeronave, globo, transporte&#10;&#10;Descripción generada automáticamente">
              <a:extLst>
                <a:ext uri="{FF2B5EF4-FFF2-40B4-BE49-F238E27FC236}">
                  <a16:creationId xmlns:a16="http://schemas.microsoft.com/office/drawing/2014/main" id="{0738A78A-5F47-40AE-A63E-7C23A6830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724" y="4275285"/>
              <a:ext cx="721880" cy="720000"/>
            </a:xfrm>
            <a:prstGeom prst="rect">
              <a:avLst/>
            </a:prstGeom>
          </p:spPr>
        </p:pic>
        <p:pic>
          <p:nvPicPr>
            <p:cNvPr id="23" name="Imagen 22" descr="Imagen que contiene aeronave&#10;&#10;Descripción generada automáticamente">
              <a:extLst>
                <a:ext uri="{FF2B5EF4-FFF2-40B4-BE49-F238E27FC236}">
                  <a16:creationId xmlns:a16="http://schemas.microsoft.com/office/drawing/2014/main" id="{5142AC5A-BA98-4905-AD44-66E09A9F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8132" y="324350"/>
              <a:ext cx="718472" cy="720000"/>
            </a:xfrm>
            <a:prstGeom prst="rect">
              <a:avLst/>
            </a:prstGeom>
          </p:spPr>
        </p:pic>
        <p:pic>
          <p:nvPicPr>
            <p:cNvPr id="25" name="Imagen 24" descr="Imagen que contiene aeronave&#10;&#10;Descripción generada automáticamente">
              <a:extLst>
                <a:ext uri="{FF2B5EF4-FFF2-40B4-BE49-F238E27FC236}">
                  <a16:creationId xmlns:a16="http://schemas.microsoft.com/office/drawing/2014/main" id="{C29BABB8-9D29-4EBC-B652-7DBEAA50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677" y="324351"/>
              <a:ext cx="2522383" cy="4670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466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elogramo 2">
            <a:extLst>
              <a:ext uri="{FF2B5EF4-FFF2-40B4-BE49-F238E27FC236}">
                <a16:creationId xmlns:a16="http://schemas.microsoft.com/office/drawing/2014/main" id="{4E457EBE-B08F-4B86-B09B-32B9F13A333F}"/>
              </a:ext>
            </a:extLst>
          </p:cNvPr>
          <p:cNvSpPr/>
          <p:nvPr/>
        </p:nvSpPr>
        <p:spPr>
          <a:xfrm>
            <a:off x="-185057" y="0"/>
            <a:ext cx="2433735" cy="696686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718391C8-1C46-4BBE-AD26-970029EE4976}"/>
              </a:ext>
            </a:extLst>
          </p:cNvPr>
          <p:cNvSpPr/>
          <p:nvPr/>
        </p:nvSpPr>
        <p:spPr>
          <a:xfrm>
            <a:off x="-185059" y="0"/>
            <a:ext cx="2163149" cy="696686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800" b="1" dirty="0"/>
              <a:t>BLOQUES</a:t>
            </a:r>
            <a:endParaRPr lang="es-AR" sz="24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A49707-5964-4296-9BF8-85F2E3494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r="25475"/>
          <a:stretch/>
        </p:blipFill>
        <p:spPr>
          <a:xfrm rot="16200000">
            <a:off x="5145505" y="-188494"/>
            <a:ext cx="6858001" cy="723498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CA5107E-9972-4B46-A208-124B5AD058F0}"/>
              </a:ext>
            </a:extLst>
          </p:cNvPr>
          <p:cNvSpPr/>
          <p:nvPr/>
        </p:nvSpPr>
        <p:spPr>
          <a:xfrm>
            <a:off x="10994087" y="620375"/>
            <a:ext cx="670376" cy="47089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</a:p>
          <a:p>
            <a:pPr algn="ctr"/>
            <a:r>
              <a:rPr lang="es-ES" sz="60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</a:p>
          <a:p>
            <a:pPr algn="ctr"/>
            <a:r>
              <a:rPr lang="es-ES" sz="6000" b="1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  <a:p>
            <a:pPr algn="ctr"/>
            <a:r>
              <a:rPr lang="es-ES" sz="60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</a:p>
          <a:p>
            <a:pPr algn="ctr"/>
            <a:r>
              <a:rPr lang="es-ES" sz="60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BA98D4B-2BFC-4FA5-8CF4-A2C47BDF5664}"/>
              </a:ext>
            </a:extLst>
          </p:cNvPr>
          <p:cNvSpPr/>
          <p:nvPr/>
        </p:nvSpPr>
        <p:spPr>
          <a:xfrm>
            <a:off x="9632435" y="5949731"/>
            <a:ext cx="2400755" cy="8096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 300 421  V1.1.2 (1997-08)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941DE56-9321-4285-AB83-34B7EA1BD3BC}"/>
              </a:ext>
            </a:extLst>
          </p:cNvPr>
          <p:cNvSpPr/>
          <p:nvPr/>
        </p:nvSpPr>
        <p:spPr>
          <a:xfrm>
            <a:off x="9019187" y="5364956"/>
            <a:ext cx="26452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NORMA: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6A3AD58-279C-4F15-A11C-C5826C03E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" b="97628" l="3821" r="96844">
                        <a14:foregroundMark x1="40698" y1="7510" x2="40698" y2="7510"/>
                        <a14:foregroundMark x1="42857" y1="25296" x2="42857" y2="25296"/>
                        <a14:foregroundMark x1="42857" y1="33597" x2="42857" y2="33597"/>
                        <a14:foregroundMark x1="42857" y1="47826" x2="42857" y2="47826"/>
                        <a14:foregroundMark x1="58306" y1="56126" x2="58306" y2="56126"/>
                        <a14:foregroundMark x1="54651" y1="47036" x2="54651" y2="47036"/>
                        <a14:foregroundMark x1="53156" y1="47036" x2="55316" y2="47036"/>
                        <a14:foregroundMark x1="60631" y1="47826" x2="63289" y2="47431"/>
                        <a14:foregroundMark x1="68106" y1="47431" x2="70598" y2="47431"/>
                        <a14:foregroundMark x1="74252" y1="51383" x2="74252" y2="51383"/>
                        <a14:foregroundMark x1="75748" y1="47431" x2="78239" y2="47431"/>
                        <a14:foregroundMark x1="85382" y1="47036" x2="88040" y2="47036"/>
                        <a14:foregroundMark x1="89535" y1="38340" x2="89535" y2="38340"/>
                        <a14:foregroundMark x1="91694" y1="40316" x2="91694" y2="40316"/>
                        <a14:foregroundMark x1="91694" y1="54941" x2="91694" y2="54941"/>
                        <a14:foregroundMark x1="96844" y1="47036" x2="96844" y2="47036"/>
                        <a14:foregroundMark x1="92691" y1="63636" x2="92691" y2="63636"/>
                        <a14:foregroundMark x1="93023" y1="63241" x2="92193" y2="61660"/>
                        <a14:foregroundMark x1="94850" y1="26087" x2="94850" y2="26087"/>
                        <a14:foregroundMark x1="94850" y1="26087" x2="94850" y2="26087"/>
                        <a14:foregroundMark x1="94850" y1="26087" x2="94850" y2="26087"/>
                        <a14:foregroundMark x1="91362" y1="13834" x2="91362" y2="13834"/>
                        <a14:foregroundMark x1="91362" y1="13834" x2="91362" y2="13834"/>
                        <a14:foregroundMark x1="78571" y1="10277" x2="88704" y2="18577"/>
                        <a14:foregroundMark x1="55316" y1="92490" x2="60963" y2="93281"/>
                        <a14:foregroundMark x1="59967" y1="97628" x2="62566" y2="96966"/>
                        <a14:foregroundMark x1="21761" y1="56522" x2="21761" y2="56522"/>
                        <a14:foregroundMark x1="18937" y1="51779" x2="22757" y2="67984"/>
                        <a14:foregroundMark x1="22757" y1="67984" x2="22757" y2="67984"/>
                        <a14:foregroundMark x1="11462" y1="78656" x2="8970" y2="32806"/>
                        <a14:foregroundMark x1="8970" y1="32806" x2="9136" y2="28063"/>
                        <a14:foregroundMark x1="37874" y1="9881" x2="26744" y2="1976"/>
                        <a14:foregroundMark x1="26744" y1="1976" x2="16113" y2="1581"/>
                        <a14:foregroundMark x1="16113" y1="1581" x2="10631" y2="12648"/>
                        <a14:foregroundMark x1="3821" y1="6324" x2="10133" y2="79051"/>
                        <a14:foregroundMark x1="34884" y1="92885" x2="41694" y2="95652"/>
                        <a14:foregroundMark x1="67608" y1="96443" x2="71927" y2="96838"/>
                        <a14:foregroundMark x1="65449" y1="95257" x2="63787" y2="95257"/>
                        <a14:foregroundMark x1="67442" y1="94071" x2="67442" y2="94071"/>
                        <a14:foregroundMark x1="68272" y1="94071" x2="68272" y2="94071"/>
                        <a14:foregroundMark x1="74419" y1="96047" x2="74419" y2="96047"/>
                        <a14:foregroundMark x1="74419" y1="97628" x2="74419" y2="97628"/>
                        <a14:foregroundMark x1="72924" y1="95257" x2="72924" y2="95257"/>
                        <a14:foregroundMark x1="73422" y1="95257" x2="73422" y2="95257"/>
                        <a14:foregroundMark x1="71096" y1="94862" x2="71096" y2="94862"/>
                        <a14:backgroundMark x1="88538" y1="95257" x2="93189" y2="94466"/>
                        <a14:backgroundMark x1="48671" y1="90909" x2="48671" y2="90909"/>
                        <a14:backgroundMark x1="48671" y1="90909" x2="48671" y2="90909"/>
                        <a14:backgroundMark x1="48671" y1="90909" x2="44020" y2="90909"/>
                        <a14:backgroundMark x1="73754" y1="99209" x2="71277" y2="99209"/>
                        <a14:backgroundMark x1="62643" y1="90979" x2="60963" y2="90909"/>
                        <a14:backgroundMark x1="69033" y1="91246" x2="64323" y2="910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563" y="1823346"/>
            <a:ext cx="7641135" cy="321130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F516B07-CF43-415D-A0B6-A7BC72D6A673}"/>
              </a:ext>
            </a:extLst>
          </p:cNvPr>
          <p:cNvSpPr txBox="1"/>
          <p:nvPr/>
        </p:nvSpPr>
        <p:spPr>
          <a:xfrm>
            <a:off x="11123179" y="949"/>
            <a:ext cx="1063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 dirty="0">
                <a:solidFill>
                  <a:schemeClr val="bg1"/>
                </a:solidFill>
              </a:rPr>
              <a:t>Jimena Baños y Rivas</a:t>
            </a:r>
          </a:p>
        </p:txBody>
      </p:sp>
    </p:spTree>
    <p:extLst>
      <p:ext uri="{BB962C8B-B14F-4D97-AF65-F5344CB8AC3E}">
        <p14:creationId xmlns:p14="http://schemas.microsoft.com/office/powerpoint/2010/main" val="45489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A49707-5964-4296-9BF8-85F2E3494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r="25475"/>
          <a:stretch/>
        </p:blipFill>
        <p:spPr>
          <a:xfrm rot="16200000">
            <a:off x="5145505" y="-188494"/>
            <a:ext cx="6858001" cy="723498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F516B07-CF43-415D-A0B6-A7BC72D6A673}"/>
              </a:ext>
            </a:extLst>
          </p:cNvPr>
          <p:cNvSpPr txBox="1"/>
          <p:nvPr/>
        </p:nvSpPr>
        <p:spPr>
          <a:xfrm>
            <a:off x="11123179" y="949"/>
            <a:ext cx="1063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 dirty="0">
                <a:solidFill>
                  <a:schemeClr val="bg1"/>
                </a:solidFill>
              </a:rPr>
              <a:t>Jimena Baños y Rivas</a:t>
            </a:r>
          </a:p>
        </p:txBody>
      </p:sp>
      <p:sp>
        <p:nvSpPr>
          <p:cNvPr id="11" name="Paralelogramo 10">
            <a:extLst>
              <a:ext uri="{FF2B5EF4-FFF2-40B4-BE49-F238E27FC236}">
                <a16:creationId xmlns:a16="http://schemas.microsoft.com/office/drawing/2014/main" id="{B57E8C22-1A46-4A4F-B70D-1869AB418208}"/>
              </a:ext>
            </a:extLst>
          </p:cNvPr>
          <p:cNvSpPr/>
          <p:nvPr/>
        </p:nvSpPr>
        <p:spPr>
          <a:xfrm>
            <a:off x="-185057" y="0"/>
            <a:ext cx="2826657" cy="696686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Paralelogramo 11">
            <a:extLst>
              <a:ext uri="{FF2B5EF4-FFF2-40B4-BE49-F238E27FC236}">
                <a16:creationId xmlns:a16="http://schemas.microsoft.com/office/drawing/2014/main" id="{90B9A5B1-A257-47B6-9CF1-31479ED934B3}"/>
              </a:ext>
            </a:extLst>
          </p:cNvPr>
          <p:cNvSpPr/>
          <p:nvPr/>
        </p:nvSpPr>
        <p:spPr>
          <a:xfrm>
            <a:off x="-185059" y="0"/>
            <a:ext cx="2503386" cy="696686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800" b="1" dirty="0"/>
              <a:t>GNU RADIO</a:t>
            </a:r>
            <a:endParaRPr lang="es-AR" sz="2400" b="1" dirty="0"/>
          </a:p>
        </p:txBody>
      </p:sp>
      <p:pic>
        <p:nvPicPr>
          <p:cNvPr id="4" name="Imagen 3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BA3B8CC7-7230-4C7C-9EDA-8BAD42C96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00" y="5126182"/>
            <a:ext cx="5644972" cy="13030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93C580F-CB8E-4CA1-AF8B-8D7DCDDE88F9}"/>
              </a:ext>
            </a:extLst>
          </p:cNvPr>
          <p:cNvSpPr txBox="1"/>
          <p:nvPr/>
        </p:nvSpPr>
        <p:spPr>
          <a:xfrm>
            <a:off x="850854" y="1159784"/>
            <a:ext cx="87583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400" dirty="0"/>
              <a:t>GNU Radio es un conjunto de herramientas de desarrollo de software libre y código abierto, principalmente escrita en Python, que proporciona bloques de procesamiento de señales para implementar radios definidas por software.</a:t>
            </a:r>
          </a:p>
          <a:p>
            <a:pPr algn="just"/>
            <a:endParaRPr lang="es-AR" sz="2400" dirty="0"/>
          </a:p>
          <a:p>
            <a:pPr algn="just"/>
            <a:r>
              <a:rPr lang="es-AR" sz="2400" dirty="0"/>
              <a:t>Se puede utilizar con hardware externo de RF fácilmente disponible de bajo costo, o sin hardware en un entorno de simulación.</a:t>
            </a:r>
          </a:p>
          <a:p>
            <a:pPr algn="just"/>
            <a:endParaRPr lang="es-AR" sz="2400" dirty="0"/>
          </a:p>
          <a:p>
            <a:pPr algn="just"/>
            <a:r>
              <a:rPr lang="es-AR" sz="2400" dirty="0"/>
              <a:t>Es utilizado por académicos para la investigación de comunicaciones inalámbricas y sistemas de radio en el mundo real.</a:t>
            </a:r>
          </a:p>
        </p:txBody>
      </p:sp>
    </p:spTree>
    <p:extLst>
      <p:ext uri="{BB962C8B-B14F-4D97-AF65-F5344CB8AC3E}">
        <p14:creationId xmlns:p14="http://schemas.microsoft.com/office/powerpoint/2010/main" val="256963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A49707-5964-4296-9BF8-85F2E3494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r="25475"/>
          <a:stretch/>
        </p:blipFill>
        <p:spPr>
          <a:xfrm rot="16200000">
            <a:off x="5521036" y="187035"/>
            <a:ext cx="6858001" cy="648392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F516B07-CF43-415D-A0B6-A7BC72D6A673}"/>
              </a:ext>
            </a:extLst>
          </p:cNvPr>
          <p:cNvSpPr txBox="1"/>
          <p:nvPr/>
        </p:nvSpPr>
        <p:spPr>
          <a:xfrm>
            <a:off x="11123179" y="949"/>
            <a:ext cx="1063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 dirty="0">
                <a:solidFill>
                  <a:schemeClr val="bg1"/>
                </a:solidFill>
              </a:rPr>
              <a:t>Jimena Baños y Rivas</a:t>
            </a:r>
          </a:p>
        </p:txBody>
      </p:sp>
      <p:sp>
        <p:nvSpPr>
          <p:cNvPr id="11" name="Paralelogramo 10">
            <a:extLst>
              <a:ext uri="{FF2B5EF4-FFF2-40B4-BE49-F238E27FC236}">
                <a16:creationId xmlns:a16="http://schemas.microsoft.com/office/drawing/2014/main" id="{B57E8C22-1A46-4A4F-B70D-1869AB418208}"/>
              </a:ext>
            </a:extLst>
          </p:cNvPr>
          <p:cNvSpPr/>
          <p:nvPr/>
        </p:nvSpPr>
        <p:spPr>
          <a:xfrm>
            <a:off x="-185056" y="0"/>
            <a:ext cx="5286446" cy="696686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Paralelogramo 11">
            <a:extLst>
              <a:ext uri="{FF2B5EF4-FFF2-40B4-BE49-F238E27FC236}">
                <a16:creationId xmlns:a16="http://schemas.microsoft.com/office/drawing/2014/main" id="{90B9A5B1-A257-47B6-9CF1-31479ED934B3}"/>
              </a:ext>
            </a:extLst>
          </p:cNvPr>
          <p:cNvSpPr/>
          <p:nvPr/>
        </p:nvSpPr>
        <p:spPr>
          <a:xfrm>
            <a:off x="-185059" y="0"/>
            <a:ext cx="4869354" cy="696686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800" b="1" dirty="0"/>
              <a:t>GNU RADIO: PROGRAMA</a:t>
            </a:r>
            <a:endParaRPr lang="es-AR" sz="2400" b="1" dirty="0"/>
          </a:p>
        </p:txBody>
      </p:sp>
      <p:pic>
        <p:nvPicPr>
          <p:cNvPr id="4" name="Imagen 3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BA3B8CC7-7230-4C7C-9EDA-8BAD42C96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00" y="5126182"/>
            <a:ext cx="5644972" cy="1303048"/>
          </a:xfrm>
          <a:prstGeom prst="rect">
            <a:avLst/>
          </a:prstGeom>
        </p:spPr>
      </p:pic>
      <p:pic>
        <p:nvPicPr>
          <p:cNvPr id="3" name="Imagen 2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788800A1-0B36-48E4-83AF-2D80F2A32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67" b="62963" l="104" r="61146">
                        <a14:foregroundMark x1="28490" y1="32778" x2="22396" y2="32315"/>
                        <a14:foregroundMark x1="20000" y1="31944" x2="24740" y2="31667"/>
                        <a14:foregroundMark x1="24740" y1="31667" x2="28385" y2="31759"/>
                        <a14:foregroundMark x1="28385" y1="31759" x2="30833" y2="36667"/>
                        <a14:foregroundMark x1="30833" y1="36667" x2="43385" y2="34537"/>
                        <a14:foregroundMark x1="43385" y1="34537" x2="54583" y2="37037"/>
                        <a14:foregroundMark x1="54583" y1="37037" x2="18177" y2="37963"/>
                        <a14:foregroundMark x1="18177" y1="37963" x2="18073" y2="37870"/>
                        <a14:foregroundMark x1="30208" y1="34444" x2="35469" y2="31944"/>
                        <a14:foregroundMark x1="35469" y1="31944" x2="43906" y2="35000"/>
                        <a14:foregroundMark x1="43906" y1="35000" x2="45000" y2="41019"/>
                        <a14:foregroundMark x1="45000" y1="41019" x2="30052" y2="42778"/>
                        <a14:foregroundMark x1="30052" y1="42778" x2="26563" y2="40463"/>
                        <a14:foregroundMark x1="26563" y1="40463" x2="26563" y2="35370"/>
                        <a14:foregroundMark x1="52396" y1="36667" x2="51719" y2="42130"/>
                        <a14:foregroundMark x1="53229" y1="38241" x2="56719" y2="38333"/>
                        <a14:foregroundMark x1="56719" y1="38333" x2="59531" y2="41204"/>
                        <a14:foregroundMark x1="59635" y1="38056" x2="56563" y2="37963"/>
                        <a14:foregroundMark x1="56615" y1="38056" x2="54688" y2="37870"/>
                        <a14:foregroundMark x1="60104" y1="40185" x2="60104" y2="40185"/>
                        <a14:foregroundMark x1="59740" y1="38241" x2="59740" y2="41204"/>
                        <a14:foregroundMark x1="60313" y1="42963" x2="61146" y2="49259"/>
                        <a14:foregroundMark x1="61146" y1="49259" x2="59531" y2="53148"/>
                        <a14:foregroundMark x1="60313" y1="53148" x2="59375" y2="52778"/>
                        <a14:foregroundMark x1="59896" y1="53796" x2="56510" y2="56667"/>
                        <a14:foregroundMark x1="56510" y1="56667" x2="53958" y2="56296"/>
                        <a14:foregroundMark x1="57552" y1="56204" x2="59635" y2="56111"/>
                        <a14:foregroundMark x1="59688" y1="55926" x2="59896" y2="53796"/>
                        <a14:foregroundMark x1="60313" y1="42500" x2="60938" y2="42593"/>
                        <a14:foregroundMark x1="60365" y1="53241" x2="60677" y2="50833"/>
                        <a14:foregroundMark x1="46510" y1="60093" x2="43177" y2="57963"/>
                        <a14:foregroundMark x1="43177" y1="57963" x2="42708" y2="55926"/>
                        <a14:foregroundMark x1="46667" y1="60185" x2="43177" y2="59815"/>
                        <a14:foregroundMark x1="43177" y1="59815" x2="42813" y2="56667"/>
                        <a14:foregroundMark x1="47188" y1="60556" x2="42344" y2="60185"/>
                        <a14:foregroundMark x1="52969" y1="56389" x2="52969" y2="60185"/>
                        <a14:foregroundMark x1="52865" y1="60000" x2="46563" y2="59815"/>
                        <a14:foregroundMark x1="51979" y1="60648" x2="46927" y2="60278"/>
                        <a14:foregroundMark x1="50469" y1="51574" x2="43125" y2="48889"/>
                        <a14:foregroundMark x1="43125" y1="48889" x2="40260" y2="54537"/>
                        <a14:foregroundMark x1="40260" y1="54537" x2="39583" y2="57593"/>
                        <a14:foregroundMark x1="38333" y1="59537" x2="30417" y2="58519"/>
                        <a14:foregroundMark x1="30417" y1="58519" x2="25833" y2="55370"/>
                        <a14:foregroundMark x1="35990" y1="60000" x2="26146" y2="60648"/>
                        <a14:foregroundMark x1="22917" y1="62222" x2="18229" y2="61389"/>
                        <a14:foregroundMark x1="18229" y1="61389" x2="9063" y2="56481"/>
                        <a14:foregroundMark x1="9063" y1="56481" x2="5625" y2="57593"/>
                        <a14:foregroundMark x1="5625" y1="57593" x2="3073" y2="55278"/>
                        <a14:foregroundMark x1="11146" y1="58056" x2="7656" y2="60741"/>
                        <a14:foregroundMark x1="7656" y1="60741" x2="4115" y2="61111"/>
                        <a14:foregroundMark x1="4115" y1="61111" x2="990" y2="57407"/>
                        <a14:foregroundMark x1="990" y1="57407" x2="1354" y2="50833"/>
                        <a14:foregroundMark x1="1354" y1="50833" x2="5417" y2="49352"/>
                        <a14:foregroundMark x1="5417" y1="49352" x2="21354" y2="52407"/>
                        <a14:foregroundMark x1="20000" y1="32037" x2="16042" y2="37037"/>
                        <a14:foregroundMark x1="17031" y1="36111" x2="2188" y2="36481"/>
                        <a14:foregroundMark x1="2188" y1="36481" x2="1406" y2="39352"/>
                        <a14:foregroundMark x1="573" y1="36296" x2="4323" y2="35463"/>
                        <a14:foregroundMark x1="4323" y1="35463" x2="8802" y2="36019"/>
                        <a14:foregroundMark x1="8802" y1="36019" x2="12812" y2="35926"/>
                        <a14:foregroundMark x1="12812" y1="35926" x2="16979" y2="35926"/>
                        <a14:foregroundMark x1="16979" y1="35926" x2="18854" y2="37037"/>
                        <a14:foregroundMark x1="9219" y1="35370" x2="1979" y2="34907"/>
                        <a14:foregroundMark x1="1979" y1="34907" x2="1146" y2="35278"/>
                        <a14:foregroundMark x1="37865" y1="59537" x2="40521" y2="55926"/>
                        <a14:foregroundMark x1="40469" y1="56852" x2="40781" y2="59722"/>
                        <a14:foregroundMark x1="40625" y1="59537" x2="38021" y2="59630"/>
                        <a14:foregroundMark x1="52656" y1="33981" x2="42604" y2="34074"/>
                        <a14:foregroundMark x1="52656" y1="34352" x2="52865" y2="37500"/>
                        <a14:foregroundMark x1="3177" y1="60278" x2="260" y2="57037"/>
                        <a14:foregroundMark x1="260" y1="57037" x2="2031" y2="54630"/>
                        <a14:foregroundMark x1="2552" y1="59722" x2="417" y2="59259"/>
                        <a14:foregroundMark x1="20417" y1="62130" x2="23646" y2="62593"/>
                        <a14:foregroundMark x1="23646" y1="62593" x2="26875" y2="62130"/>
                        <a14:foregroundMark x1="26875" y1="62130" x2="28385" y2="62315"/>
                        <a14:foregroundMark x1="60833" y1="42778" x2="60729" y2="53148"/>
                        <a14:foregroundMark x1="28438" y1="60648" x2="27656" y2="62500"/>
                        <a14:foregroundMark x1="28646" y1="60648" x2="27500" y2="62407"/>
                        <a14:foregroundMark x1="28385" y1="61296" x2="28646" y2="62963"/>
                        <a14:foregroundMark x1="60000" y1="40648" x2="59479" y2="4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" t="30162" r="39126" b="36181"/>
          <a:stretch/>
        </p:blipFill>
        <p:spPr>
          <a:xfrm>
            <a:off x="657947" y="2017853"/>
            <a:ext cx="8886886" cy="282229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AB5178F-A6CD-4BCB-AAA7-9D92FE94EC57}"/>
              </a:ext>
            </a:extLst>
          </p:cNvPr>
          <p:cNvSpPr/>
          <p:nvPr/>
        </p:nvSpPr>
        <p:spPr>
          <a:xfrm>
            <a:off x="657947" y="2473729"/>
            <a:ext cx="1180089" cy="42487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EEB813-3524-45DA-AC88-29F7BC177AF3}"/>
              </a:ext>
            </a:extLst>
          </p:cNvPr>
          <p:cNvSpPr/>
          <p:nvPr/>
        </p:nvSpPr>
        <p:spPr>
          <a:xfrm>
            <a:off x="2213495" y="2562860"/>
            <a:ext cx="951345" cy="2678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449F7F0-F012-4261-9669-F644D205B343}"/>
              </a:ext>
            </a:extLst>
          </p:cNvPr>
          <p:cNvSpPr/>
          <p:nvPr/>
        </p:nvSpPr>
        <p:spPr>
          <a:xfrm>
            <a:off x="3517438" y="2161309"/>
            <a:ext cx="1182097" cy="10629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788BE1D-A997-429D-A65E-C617E213810E}"/>
              </a:ext>
            </a:extLst>
          </p:cNvPr>
          <p:cNvSpPr/>
          <p:nvPr/>
        </p:nvSpPr>
        <p:spPr>
          <a:xfrm>
            <a:off x="5061369" y="2418312"/>
            <a:ext cx="1402469" cy="5449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A68C217-E80F-426B-AD2C-5C922831E436}"/>
              </a:ext>
            </a:extLst>
          </p:cNvPr>
          <p:cNvSpPr/>
          <p:nvPr/>
        </p:nvSpPr>
        <p:spPr>
          <a:xfrm>
            <a:off x="6825672" y="2336800"/>
            <a:ext cx="1477819" cy="69272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2B211E2-52D1-412E-9F60-07625A82A5C6}"/>
              </a:ext>
            </a:extLst>
          </p:cNvPr>
          <p:cNvSpPr/>
          <p:nvPr/>
        </p:nvSpPr>
        <p:spPr>
          <a:xfrm>
            <a:off x="9199419" y="3061335"/>
            <a:ext cx="321772" cy="8641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845F0B1-6AA5-4982-B900-4ABD1F82483C}"/>
              </a:ext>
            </a:extLst>
          </p:cNvPr>
          <p:cNvSpPr/>
          <p:nvPr/>
        </p:nvSpPr>
        <p:spPr>
          <a:xfrm>
            <a:off x="6873240" y="3840480"/>
            <a:ext cx="1504950" cy="69272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432DD13-B02D-4BBA-9805-B73CF64E3401}"/>
              </a:ext>
            </a:extLst>
          </p:cNvPr>
          <p:cNvSpPr/>
          <p:nvPr/>
        </p:nvSpPr>
        <p:spPr>
          <a:xfrm>
            <a:off x="5077748" y="3909060"/>
            <a:ext cx="1426111" cy="5449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16CDA8D-D147-41A0-B4EA-2FA9B67404B9}"/>
              </a:ext>
            </a:extLst>
          </p:cNvPr>
          <p:cNvSpPr/>
          <p:nvPr/>
        </p:nvSpPr>
        <p:spPr>
          <a:xfrm>
            <a:off x="3525058" y="3653790"/>
            <a:ext cx="1174477" cy="10629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BFB81EC-66B1-4E4C-9B8C-EBBF7E3C2921}"/>
              </a:ext>
            </a:extLst>
          </p:cNvPr>
          <p:cNvSpPr/>
          <p:nvPr/>
        </p:nvSpPr>
        <p:spPr>
          <a:xfrm>
            <a:off x="2160270" y="4023360"/>
            <a:ext cx="986575" cy="304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159E03E-C8BF-460E-8567-105B09A25D62}"/>
              </a:ext>
            </a:extLst>
          </p:cNvPr>
          <p:cNvSpPr/>
          <p:nvPr/>
        </p:nvSpPr>
        <p:spPr>
          <a:xfrm>
            <a:off x="669377" y="3909060"/>
            <a:ext cx="1174477" cy="5449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5CB462C-FB3A-4A12-B29F-9AF70D5A6E8D}"/>
              </a:ext>
            </a:extLst>
          </p:cNvPr>
          <p:cNvSpPr/>
          <p:nvPr/>
        </p:nvSpPr>
        <p:spPr>
          <a:xfrm>
            <a:off x="785940" y="2952057"/>
            <a:ext cx="1861227" cy="7852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Toma el archivo a transmitir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FF8B1FE-2723-41B9-A6BA-EE70BC6FF158}"/>
              </a:ext>
            </a:extLst>
          </p:cNvPr>
          <p:cNvSpPr/>
          <p:nvPr/>
        </p:nvSpPr>
        <p:spPr>
          <a:xfrm>
            <a:off x="482192" y="2268774"/>
            <a:ext cx="301557" cy="2940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A64EA8F-02D2-4306-A8B7-F6B5ED141448}"/>
              </a:ext>
            </a:extLst>
          </p:cNvPr>
          <p:cNvSpPr/>
          <p:nvPr/>
        </p:nvSpPr>
        <p:spPr>
          <a:xfrm>
            <a:off x="657947" y="2473729"/>
            <a:ext cx="1180089" cy="4248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BE97B4D-FBC5-4062-A62A-C3267EAB5D7D}"/>
              </a:ext>
            </a:extLst>
          </p:cNvPr>
          <p:cNvSpPr/>
          <p:nvPr/>
        </p:nvSpPr>
        <p:spPr>
          <a:xfrm>
            <a:off x="2213495" y="2562860"/>
            <a:ext cx="951345" cy="26785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2ED3292A-AC1A-49B9-BD04-19F29462E0CA}"/>
                  </a:ext>
                </a:extLst>
              </p:cNvPr>
              <p:cNvSpPr/>
              <p:nvPr/>
            </p:nvSpPr>
            <p:spPr>
              <a:xfrm>
                <a:off x="815732" y="2942009"/>
                <a:ext cx="2493917" cy="248655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180000" tIns="180000" rIns="180000" rtlCol="0" anchor="ctr"/>
              <a:lstStyle/>
              <a:p>
                <a:pPr algn="just"/>
                <a:r>
                  <a:rPr lang="es-AR" sz="1600" dirty="0"/>
                  <a:t>Recordando la teoría, invierte el byte de sincronismo cada 8 TS y es ahí cuando se reinicia.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188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∙8=1504</m:t>
                      </m:r>
                    </m:oMath>
                  </m:oMathPara>
                </a14:m>
                <a:endParaRPr lang="es-AR" sz="1600" dirty="0"/>
              </a:p>
              <a:p>
                <a:pPr algn="just"/>
                <a:endParaRPr lang="es-AR" sz="1600" dirty="0"/>
              </a:p>
              <a:p>
                <a:pPr algn="just"/>
                <a:r>
                  <a:rPr lang="es-AR" sz="1600" u="sng" dirty="0"/>
                  <a:t>Parámetro pedido:</a:t>
                </a:r>
              </a:p>
              <a:p>
                <a:pPr algn="just"/>
                <a:r>
                  <a:rPr lang="es-AR" sz="1600" dirty="0"/>
                  <a:t>Bloques de 1504 bytes</a:t>
                </a:r>
              </a:p>
              <a:p>
                <a:pPr algn="just"/>
                <a:r>
                  <a:rPr lang="es-AR" sz="1600" b="1" dirty="0"/>
                  <a:t>  =</a:t>
                </a:r>
                <a:r>
                  <a:rPr lang="en-US" sz="1600" b="1" dirty="0"/>
                  <a:t>&gt; </a:t>
                </a:r>
                <a:r>
                  <a:rPr lang="es-AR" sz="1600" b="1" dirty="0"/>
                  <a:t>Necesito 1 bloque</a:t>
                </a:r>
              </a:p>
              <a:p>
                <a:pPr algn="ctr"/>
                <a:endParaRPr lang="es-AR" dirty="0"/>
              </a:p>
            </p:txBody>
          </p:sp>
        </mc:Choice>
        <mc:Fallback xmlns="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2ED3292A-AC1A-49B9-BD04-19F29462E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32" y="2942009"/>
                <a:ext cx="2493917" cy="2486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ipse 25">
            <a:extLst>
              <a:ext uri="{FF2B5EF4-FFF2-40B4-BE49-F238E27FC236}">
                <a16:creationId xmlns:a16="http://schemas.microsoft.com/office/drawing/2014/main" id="{EF9C7A20-321E-493F-8447-EB380D43CCB1}"/>
              </a:ext>
            </a:extLst>
          </p:cNvPr>
          <p:cNvSpPr/>
          <p:nvPr/>
        </p:nvSpPr>
        <p:spPr>
          <a:xfrm>
            <a:off x="2049091" y="2341649"/>
            <a:ext cx="301557" cy="2940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2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CFBA611-7C22-47C8-BDDC-71CC7651A81C}"/>
              </a:ext>
            </a:extLst>
          </p:cNvPr>
          <p:cNvSpPr/>
          <p:nvPr/>
        </p:nvSpPr>
        <p:spPr>
          <a:xfrm>
            <a:off x="2211065" y="2562860"/>
            <a:ext cx="951345" cy="2678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96A42EB-DF0C-4075-A468-4A90A08704C1}"/>
              </a:ext>
            </a:extLst>
          </p:cNvPr>
          <p:cNvSpPr/>
          <p:nvPr/>
        </p:nvSpPr>
        <p:spPr>
          <a:xfrm>
            <a:off x="3515008" y="2161309"/>
            <a:ext cx="1182097" cy="106299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2E94491-88D3-471E-AD16-A873BAECD39F}"/>
              </a:ext>
            </a:extLst>
          </p:cNvPr>
          <p:cNvSpPr/>
          <p:nvPr/>
        </p:nvSpPr>
        <p:spPr>
          <a:xfrm>
            <a:off x="335038" y="3330489"/>
            <a:ext cx="4719068" cy="2605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80000" tIns="180000" rIns="180000" rtlCol="0" anchor="ctr"/>
          <a:lstStyle/>
          <a:p>
            <a:pPr marL="285750" indent="-285750" algn="just">
              <a:buSzPct val="100000"/>
              <a:buFont typeface="Arial" panose="020B0604020202020204" pitchFamily="34" charset="0"/>
              <a:buChar char="•"/>
            </a:pPr>
            <a:r>
              <a:rPr lang="es-AR" sz="1500" dirty="0"/>
              <a:t>Los paquetes pasan a tener una longitud de </a:t>
            </a:r>
            <a:r>
              <a:rPr lang="es-AR" sz="1500" b="1" dirty="0"/>
              <a:t>N</a:t>
            </a:r>
            <a:r>
              <a:rPr lang="es-AR" sz="1500" dirty="0"/>
              <a:t> bytes.</a:t>
            </a:r>
          </a:p>
          <a:p>
            <a:pPr marL="285750" indent="-285750" algn="just">
              <a:buSzPct val="100000"/>
              <a:buFont typeface="Arial" panose="020B0604020202020204" pitchFamily="34" charset="0"/>
              <a:buChar char="•"/>
            </a:pPr>
            <a:r>
              <a:rPr lang="es-AR" sz="1500" dirty="0"/>
              <a:t>Puedo corregir </a:t>
            </a:r>
            <a:r>
              <a:rPr lang="es-AR" sz="1500" b="1" dirty="0"/>
              <a:t>t=(N-K)/2 </a:t>
            </a:r>
            <a:r>
              <a:rPr lang="es-AR" sz="1500" dirty="0"/>
              <a:t>errores en el receptor.</a:t>
            </a:r>
          </a:p>
          <a:p>
            <a:pPr marL="285750" indent="-285750" algn="just">
              <a:buSzPct val="100000"/>
              <a:buFont typeface="Arial" panose="020B0604020202020204" pitchFamily="34" charset="0"/>
              <a:buChar char="•"/>
            </a:pPr>
            <a:r>
              <a:rPr lang="es-AR" sz="1500" b="1" dirty="0"/>
              <a:t>m</a:t>
            </a:r>
            <a:r>
              <a:rPr lang="es-AR" sz="1500" dirty="0"/>
              <a:t> es la cantidad de bits por símbolo, y como la codificación es binaria, </a:t>
            </a:r>
            <a:r>
              <a:rPr lang="es-AR" sz="1500" b="1" dirty="0"/>
              <a:t>p=2</a:t>
            </a:r>
            <a:r>
              <a:rPr lang="es-AR" sz="1500" dirty="0"/>
              <a:t>.</a:t>
            </a:r>
          </a:p>
          <a:p>
            <a:pPr marL="285750" indent="-285750" algn="just">
              <a:buSzPct val="100000"/>
              <a:buFont typeface="Arial" panose="020B0604020202020204" pitchFamily="34" charset="0"/>
              <a:buChar char="•"/>
            </a:pPr>
            <a:r>
              <a:rPr lang="es-AR" sz="1500" dirty="0"/>
              <a:t>La norma indica que para un polinomio generador de grado 8, </a:t>
            </a:r>
            <a:r>
              <a:rPr lang="es-AR" sz="1500" b="1" dirty="0" err="1"/>
              <a:t>gfpoly</a:t>
            </a:r>
            <a:r>
              <a:rPr lang="es-AR" sz="1500" b="1" dirty="0"/>
              <a:t>=285</a:t>
            </a:r>
            <a:r>
              <a:rPr lang="es-AR" sz="1500" dirty="0"/>
              <a:t>.</a:t>
            </a:r>
          </a:p>
          <a:p>
            <a:pPr marL="285750" indent="-285750" algn="just">
              <a:buSzPct val="100000"/>
              <a:buFont typeface="Arial" panose="020B0604020202020204" pitchFamily="34" charset="0"/>
              <a:buChar char="•"/>
            </a:pPr>
            <a:r>
              <a:rPr lang="es-AR" sz="1500" dirty="0"/>
              <a:t>Para pasar de RS(255,239,t=8) al código acortado RS(204,188,t=8) necesario para codificar los TS, necesita un tamaño de acortamiento </a:t>
            </a:r>
            <a:r>
              <a:rPr lang="es-AR" sz="1500" b="1" dirty="0"/>
              <a:t>S=51</a:t>
            </a:r>
            <a:r>
              <a:rPr lang="es-AR" sz="1500" dirty="0"/>
              <a:t>.</a:t>
            </a:r>
          </a:p>
          <a:p>
            <a:pPr marL="285750" indent="-285750" algn="just">
              <a:buSzPct val="100000"/>
              <a:buFont typeface="Arial" panose="020B0604020202020204" pitchFamily="34" charset="0"/>
              <a:buChar char="•"/>
            </a:pPr>
            <a:r>
              <a:rPr lang="es-AR" sz="1500" dirty="0"/>
              <a:t>Se procesa de a grupos de </a:t>
            </a:r>
            <a:r>
              <a:rPr lang="es-AR" sz="1500" b="1" dirty="0"/>
              <a:t>8</a:t>
            </a:r>
            <a:r>
              <a:rPr lang="es-AR" sz="1500" dirty="0"/>
              <a:t> bloques. </a:t>
            </a:r>
          </a:p>
          <a:p>
            <a:pPr algn="ctr"/>
            <a:endParaRPr lang="es-AR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6EA9CA9-E9D3-44DD-BEC8-CABAD7FFB2FE}"/>
              </a:ext>
            </a:extLst>
          </p:cNvPr>
          <p:cNvSpPr/>
          <p:nvPr/>
        </p:nvSpPr>
        <p:spPr>
          <a:xfrm>
            <a:off x="3282782" y="1937096"/>
            <a:ext cx="301557" cy="2940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s-A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354CC6C-8B0E-4B8A-85B1-84531BECF75E}"/>
              </a:ext>
            </a:extLst>
          </p:cNvPr>
          <p:cNvSpPr/>
          <p:nvPr/>
        </p:nvSpPr>
        <p:spPr>
          <a:xfrm>
            <a:off x="3550678" y="2675544"/>
            <a:ext cx="301557" cy="13993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8D605C6-A18C-4FDC-92EE-463950084ACF}"/>
              </a:ext>
            </a:extLst>
          </p:cNvPr>
          <p:cNvSpPr/>
          <p:nvPr/>
        </p:nvSpPr>
        <p:spPr>
          <a:xfrm>
            <a:off x="3565918" y="2797464"/>
            <a:ext cx="301557" cy="13993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4A6613D-00A7-481C-9DE0-18405A40B4D4}"/>
              </a:ext>
            </a:extLst>
          </p:cNvPr>
          <p:cNvSpPr/>
          <p:nvPr/>
        </p:nvSpPr>
        <p:spPr>
          <a:xfrm>
            <a:off x="3523453" y="2316124"/>
            <a:ext cx="301557" cy="25323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68D0763A-927C-4CCB-90EF-0954776422BD}"/>
              </a:ext>
            </a:extLst>
          </p:cNvPr>
          <p:cNvSpPr/>
          <p:nvPr/>
        </p:nvSpPr>
        <p:spPr>
          <a:xfrm>
            <a:off x="3550677" y="2560637"/>
            <a:ext cx="881016" cy="113462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02FFCD8-0099-47EB-AAB7-17A030071068}"/>
              </a:ext>
            </a:extLst>
          </p:cNvPr>
          <p:cNvSpPr/>
          <p:nvPr/>
        </p:nvSpPr>
        <p:spPr>
          <a:xfrm>
            <a:off x="3558994" y="2933759"/>
            <a:ext cx="881016" cy="113462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470BC93-81F6-493B-8E90-CDDF30B68B23}"/>
              </a:ext>
            </a:extLst>
          </p:cNvPr>
          <p:cNvSpPr/>
          <p:nvPr/>
        </p:nvSpPr>
        <p:spPr>
          <a:xfrm>
            <a:off x="3558994" y="3049254"/>
            <a:ext cx="471986" cy="13426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7F64FCB-7C69-4F53-A776-99C9D7FB0CD0}"/>
              </a:ext>
            </a:extLst>
          </p:cNvPr>
          <p:cNvSpPr/>
          <p:nvPr/>
        </p:nvSpPr>
        <p:spPr>
          <a:xfrm>
            <a:off x="3515008" y="2171557"/>
            <a:ext cx="1182097" cy="10629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251CC0D7-AE86-4CDC-9EB8-1A061AFD33D4}"/>
              </a:ext>
            </a:extLst>
          </p:cNvPr>
          <p:cNvSpPr/>
          <p:nvPr/>
        </p:nvSpPr>
        <p:spPr>
          <a:xfrm>
            <a:off x="5058939" y="2428560"/>
            <a:ext cx="1402469" cy="54494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DB207C5-6077-4F28-A445-7BEAC01E254A}"/>
              </a:ext>
            </a:extLst>
          </p:cNvPr>
          <p:cNvSpPr/>
          <p:nvPr/>
        </p:nvSpPr>
        <p:spPr>
          <a:xfrm>
            <a:off x="4887224" y="2207513"/>
            <a:ext cx="301557" cy="2940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32A8F78-FEE1-4ADB-A54B-DBD3ADA06D64}"/>
              </a:ext>
            </a:extLst>
          </p:cNvPr>
          <p:cNvSpPr/>
          <p:nvPr/>
        </p:nvSpPr>
        <p:spPr>
          <a:xfrm>
            <a:off x="5218827" y="3031580"/>
            <a:ext cx="1098965" cy="690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I=12</a:t>
            </a:r>
          </a:p>
          <a:p>
            <a:pPr algn="ctr"/>
            <a:r>
              <a:rPr lang="en-US" dirty="0"/>
              <a:t>M=17</a:t>
            </a:r>
            <a:endParaRPr lang="es-AR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3294A5E8-B5A7-4BE9-B309-897E4F29CF79}"/>
              </a:ext>
            </a:extLst>
          </p:cNvPr>
          <p:cNvSpPr/>
          <p:nvPr/>
        </p:nvSpPr>
        <p:spPr>
          <a:xfrm>
            <a:off x="5061369" y="2418312"/>
            <a:ext cx="1402469" cy="5449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106D821-C2DE-4BC8-8772-68B909BAFE31}"/>
              </a:ext>
            </a:extLst>
          </p:cNvPr>
          <p:cNvSpPr/>
          <p:nvPr/>
        </p:nvSpPr>
        <p:spPr>
          <a:xfrm>
            <a:off x="6825672" y="2336800"/>
            <a:ext cx="1477819" cy="69272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1C911643-07A1-4A78-AE78-47EC3F239189}"/>
              </a:ext>
            </a:extLst>
          </p:cNvPr>
          <p:cNvSpPr/>
          <p:nvPr/>
        </p:nvSpPr>
        <p:spPr>
          <a:xfrm>
            <a:off x="6646009" y="2116310"/>
            <a:ext cx="301557" cy="2940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72FF26AD-F903-424C-977B-00B2151CB91B}"/>
              </a:ext>
            </a:extLst>
          </p:cNvPr>
          <p:cNvSpPr/>
          <p:nvPr/>
        </p:nvSpPr>
        <p:spPr>
          <a:xfrm>
            <a:off x="6852122" y="3110284"/>
            <a:ext cx="1436843" cy="14305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Selecciono</a:t>
            </a:r>
            <a:r>
              <a:rPr lang="en-US" dirty="0"/>
              <a:t> el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constelaci</a:t>
            </a:r>
            <a:r>
              <a:rPr lang="es-AR" dirty="0" err="1"/>
              <a:t>ó</a:t>
            </a:r>
            <a:r>
              <a:rPr lang="en-US" dirty="0"/>
              <a:t>n y el code rate</a:t>
            </a:r>
            <a:endParaRPr lang="es-AR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9F25B556-1F16-40BD-BE51-0DD5A1381116}"/>
              </a:ext>
            </a:extLst>
          </p:cNvPr>
          <p:cNvSpPr/>
          <p:nvPr/>
        </p:nvSpPr>
        <p:spPr>
          <a:xfrm>
            <a:off x="6837084" y="2350068"/>
            <a:ext cx="1477819" cy="69272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4315528A-FDA3-40F4-8B94-ED5FE0E0D63A}"/>
              </a:ext>
            </a:extLst>
          </p:cNvPr>
          <p:cNvSpPr/>
          <p:nvPr/>
        </p:nvSpPr>
        <p:spPr>
          <a:xfrm>
            <a:off x="9210831" y="3074603"/>
            <a:ext cx="321772" cy="8641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47176333-BE13-4610-A447-A43AAD68E152}"/>
              </a:ext>
            </a:extLst>
          </p:cNvPr>
          <p:cNvSpPr/>
          <p:nvPr/>
        </p:nvSpPr>
        <p:spPr>
          <a:xfrm>
            <a:off x="8964037" y="2878113"/>
            <a:ext cx="301557" cy="2940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04F245E-A192-4A09-BA65-A00FDB4C547E}"/>
              </a:ext>
            </a:extLst>
          </p:cNvPr>
          <p:cNvSpPr/>
          <p:nvPr/>
        </p:nvSpPr>
        <p:spPr>
          <a:xfrm>
            <a:off x="9621989" y="3248074"/>
            <a:ext cx="1717145" cy="1592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Convierte</a:t>
            </a:r>
            <a:r>
              <a:rPr lang="en-US" dirty="0"/>
              <a:t> un stream de </a:t>
            </a:r>
            <a:r>
              <a:rPr lang="en-US" dirty="0" err="1"/>
              <a:t>vectores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stream de </a:t>
            </a:r>
            <a:r>
              <a:rPr lang="en-US" dirty="0" err="1"/>
              <a:t>elementos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0921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21" grpId="0" animBg="1"/>
      <p:bldP spid="20" grpId="0" animBg="1"/>
      <p:bldP spid="20" grpId="1" animBg="1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9" grpId="0" animBg="1"/>
      <p:bldP spid="30" grpId="0" animBg="1"/>
      <p:bldP spid="30" grpId="1" animBg="1"/>
      <p:bldP spid="31" grpId="0" animBg="1"/>
      <p:bldP spid="31" grpId="1" build="allAtOnce" animBg="1"/>
      <p:bldP spid="32" grpId="0" animBg="1"/>
      <p:bldP spid="32" grpId="1" animBg="1"/>
      <p:bldP spid="33" grpId="0" animBg="1"/>
      <p:bldP spid="33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4" grpId="0" animBg="1"/>
      <p:bldP spid="44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3" grpId="0" animBg="1"/>
      <p:bldP spid="54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A49707-5964-4296-9BF8-85F2E3494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r="25475"/>
          <a:stretch/>
        </p:blipFill>
        <p:spPr>
          <a:xfrm rot="16200000">
            <a:off x="5521036" y="187035"/>
            <a:ext cx="6858001" cy="648392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F516B07-CF43-415D-A0B6-A7BC72D6A673}"/>
              </a:ext>
            </a:extLst>
          </p:cNvPr>
          <p:cNvSpPr txBox="1"/>
          <p:nvPr/>
        </p:nvSpPr>
        <p:spPr>
          <a:xfrm>
            <a:off x="11123179" y="949"/>
            <a:ext cx="1063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 dirty="0">
                <a:solidFill>
                  <a:schemeClr val="bg1"/>
                </a:solidFill>
              </a:rPr>
              <a:t>Jimena Baños y Rivas</a:t>
            </a:r>
          </a:p>
        </p:txBody>
      </p:sp>
      <p:sp>
        <p:nvSpPr>
          <p:cNvPr id="11" name="Paralelogramo 10">
            <a:extLst>
              <a:ext uri="{FF2B5EF4-FFF2-40B4-BE49-F238E27FC236}">
                <a16:creationId xmlns:a16="http://schemas.microsoft.com/office/drawing/2014/main" id="{B57E8C22-1A46-4A4F-B70D-1869AB418208}"/>
              </a:ext>
            </a:extLst>
          </p:cNvPr>
          <p:cNvSpPr/>
          <p:nvPr/>
        </p:nvSpPr>
        <p:spPr>
          <a:xfrm>
            <a:off x="-185056" y="0"/>
            <a:ext cx="5286446" cy="696686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Paralelogramo 11">
            <a:extLst>
              <a:ext uri="{FF2B5EF4-FFF2-40B4-BE49-F238E27FC236}">
                <a16:creationId xmlns:a16="http://schemas.microsoft.com/office/drawing/2014/main" id="{90B9A5B1-A257-47B6-9CF1-31479ED934B3}"/>
              </a:ext>
            </a:extLst>
          </p:cNvPr>
          <p:cNvSpPr/>
          <p:nvPr/>
        </p:nvSpPr>
        <p:spPr>
          <a:xfrm>
            <a:off x="-185059" y="0"/>
            <a:ext cx="4869354" cy="696686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800" b="1" dirty="0"/>
              <a:t>GNU RADIO: PROGRAMA</a:t>
            </a:r>
            <a:endParaRPr lang="es-AR" sz="2400" b="1" dirty="0"/>
          </a:p>
        </p:txBody>
      </p:sp>
      <p:pic>
        <p:nvPicPr>
          <p:cNvPr id="4" name="Imagen 3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BA3B8CC7-7230-4C7C-9EDA-8BAD42C96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00" y="5126182"/>
            <a:ext cx="5644972" cy="1303048"/>
          </a:xfrm>
          <a:prstGeom prst="rect">
            <a:avLst/>
          </a:prstGeom>
        </p:spPr>
      </p:pic>
      <p:pic>
        <p:nvPicPr>
          <p:cNvPr id="3" name="Imagen 2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788800A1-0B36-48E4-83AF-2D80F2A32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67" b="62963" l="104" r="61146">
                        <a14:foregroundMark x1="28490" y1="32778" x2="22396" y2="32315"/>
                        <a14:foregroundMark x1="20000" y1="31944" x2="24740" y2="31667"/>
                        <a14:foregroundMark x1="24740" y1="31667" x2="28385" y2="31759"/>
                        <a14:foregroundMark x1="28385" y1="31759" x2="30833" y2="36667"/>
                        <a14:foregroundMark x1="30833" y1="36667" x2="43385" y2="34537"/>
                        <a14:foregroundMark x1="43385" y1="34537" x2="54583" y2="37037"/>
                        <a14:foregroundMark x1="54583" y1="37037" x2="18177" y2="37963"/>
                        <a14:foregroundMark x1="18177" y1="37963" x2="18073" y2="37870"/>
                        <a14:foregroundMark x1="30208" y1="34444" x2="35469" y2="31944"/>
                        <a14:foregroundMark x1="35469" y1="31944" x2="43906" y2="35000"/>
                        <a14:foregroundMark x1="43906" y1="35000" x2="45000" y2="41019"/>
                        <a14:foregroundMark x1="45000" y1="41019" x2="30052" y2="42778"/>
                        <a14:foregroundMark x1="30052" y1="42778" x2="26563" y2="40463"/>
                        <a14:foregroundMark x1="26563" y1="40463" x2="26563" y2="35370"/>
                        <a14:foregroundMark x1="52396" y1="36667" x2="51719" y2="42130"/>
                        <a14:foregroundMark x1="53229" y1="38241" x2="56719" y2="38333"/>
                        <a14:foregroundMark x1="56719" y1="38333" x2="59531" y2="41204"/>
                        <a14:foregroundMark x1="59635" y1="38056" x2="56563" y2="37963"/>
                        <a14:foregroundMark x1="56615" y1="38056" x2="54688" y2="37870"/>
                        <a14:foregroundMark x1="60104" y1="40185" x2="60104" y2="40185"/>
                        <a14:foregroundMark x1="59740" y1="38241" x2="59740" y2="41204"/>
                        <a14:foregroundMark x1="60313" y1="42963" x2="61146" y2="49259"/>
                        <a14:foregroundMark x1="61146" y1="49259" x2="59531" y2="53148"/>
                        <a14:foregroundMark x1="60313" y1="53148" x2="59375" y2="52778"/>
                        <a14:foregroundMark x1="59896" y1="53796" x2="56510" y2="56667"/>
                        <a14:foregroundMark x1="56510" y1="56667" x2="53958" y2="56296"/>
                        <a14:foregroundMark x1="57552" y1="56204" x2="59635" y2="56111"/>
                        <a14:foregroundMark x1="59688" y1="55926" x2="59896" y2="53796"/>
                        <a14:foregroundMark x1="60313" y1="42500" x2="60938" y2="42593"/>
                        <a14:foregroundMark x1="60365" y1="53241" x2="60677" y2="50833"/>
                        <a14:foregroundMark x1="46510" y1="60093" x2="43177" y2="57963"/>
                        <a14:foregroundMark x1="43177" y1="57963" x2="42708" y2="55926"/>
                        <a14:foregroundMark x1="46667" y1="60185" x2="43177" y2="59815"/>
                        <a14:foregroundMark x1="43177" y1="59815" x2="42813" y2="56667"/>
                        <a14:foregroundMark x1="47188" y1="60556" x2="42344" y2="60185"/>
                        <a14:foregroundMark x1="52969" y1="56389" x2="52969" y2="60185"/>
                        <a14:foregroundMark x1="52865" y1="60000" x2="46563" y2="59815"/>
                        <a14:foregroundMark x1="51979" y1="60648" x2="46927" y2="60278"/>
                        <a14:foregroundMark x1="50469" y1="51574" x2="43125" y2="48889"/>
                        <a14:foregroundMark x1="43125" y1="48889" x2="40260" y2="54537"/>
                        <a14:foregroundMark x1="40260" y1="54537" x2="39583" y2="57593"/>
                        <a14:foregroundMark x1="38333" y1="59537" x2="30417" y2="58519"/>
                        <a14:foregroundMark x1="30417" y1="58519" x2="25833" y2="55370"/>
                        <a14:foregroundMark x1="35990" y1="60000" x2="26146" y2="60648"/>
                        <a14:foregroundMark x1="22917" y1="62222" x2="18229" y2="61389"/>
                        <a14:foregroundMark x1="18229" y1="61389" x2="9063" y2="56481"/>
                        <a14:foregroundMark x1="9063" y1="56481" x2="5625" y2="57593"/>
                        <a14:foregroundMark x1="5625" y1="57593" x2="3073" y2="55278"/>
                        <a14:foregroundMark x1="11146" y1="58056" x2="7656" y2="60741"/>
                        <a14:foregroundMark x1="7656" y1="60741" x2="4115" y2="61111"/>
                        <a14:foregroundMark x1="4115" y1="61111" x2="990" y2="57407"/>
                        <a14:foregroundMark x1="990" y1="57407" x2="1354" y2="50833"/>
                        <a14:foregroundMark x1="1354" y1="50833" x2="5417" y2="49352"/>
                        <a14:foregroundMark x1="5417" y1="49352" x2="21354" y2="52407"/>
                        <a14:foregroundMark x1="20000" y1="32037" x2="16042" y2="37037"/>
                        <a14:foregroundMark x1="17031" y1="36111" x2="2188" y2="36481"/>
                        <a14:foregroundMark x1="2188" y1="36481" x2="1406" y2="39352"/>
                        <a14:foregroundMark x1="573" y1="36296" x2="4323" y2="35463"/>
                        <a14:foregroundMark x1="4323" y1="35463" x2="8802" y2="36019"/>
                        <a14:foregroundMark x1="8802" y1="36019" x2="12812" y2="35926"/>
                        <a14:foregroundMark x1="12812" y1="35926" x2="16979" y2="35926"/>
                        <a14:foregroundMark x1="16979" y1="35926" x2="18854" y2="37037"/>
                        <a14:foregroundMark x1="9219" y1="35370" x2="1979" y2="34907"/>
                        <a14:foregroundMark x1="1979" y1="34907" x2="1146" y2="35278"/>
                        <a14:foregroundMark x1="37865" y1="59537" x2="40521" y2="55926"/>
                        <a14:foregroundMark x1="40469" y1="56852" x2="40781" y2="59722"/>
                        <a14:foregroundMark x1="40625" y1="59537" x2="38021" y2="59630"/>
                        <a14:foregroundMark x1="52656" y1="33981" x2="42604" y2="34074"/>
                        <a14:foregroundMark x1="52656" y1="34352" x2="52865" y2="37500"/>
                        <a14:foregroundMark x1="3177" y1="60278" x2="260" y2="57037"/>
                        <a14:foregroundMark x1="260" y1="57037" x2="2031" y2="54630"/>
                        <a14:foregroundMark x1="2552" y1="59722" x2="417" y2="59259"/>
                        <a14:foregroundMark x1="20417" y1="62130" x2="23646" y2="62593"/>
                        <a14:foregroundMark x1="23646" y1="62593" x2="26875" y2="62130"/>
                        <a14:foregroundMark x1="26875" y1="62130" x2="28385" y2="62315"/>
                        <a14:foregroundMark x1="60833" y1="42778" x2="60729" y2="53148"/>
                        <a14:foregroundMark x1="28438" y1="60648" x2="27656" y2="62500"/>
                        <a14:foregroundMark x1="28646" y1="60648" x2="27500" y2="62407"/>
                        <a14:foregroundMark x1="28385" y1="61296" x2="28646" y2="62963"/>
                        <a14:foregroundMark x1="60000" y1="40648" x2="59479" y2="4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" t="30162" r="39126" b="36181"/>
          <a:stretch/>
        </p:blipFill>
        <p:spPr>
          <a:xfrm>
            <a:off x="657947" y="2017853"/>
            <a:ext cx="8886886" cy="282229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AB5178F-A6CD-4BCB-AAA7-9D92FE94EC57}"/>
              </a:ext>
            </a:extLst>
          </p:cNvPr>
          <p:cNvSpPr/>
          <p:nvPr/>
        </p:nvSpPr>
        <p:spPr>
          <a:xfrm>
            <a:off x="657947" y="2473729"/>
            <a:ext cx="1180089" cy="4248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EEB813-3524-45DA-AC88-29F7BC177AF3}"/>
              </a:ext>
            </a:extLst>
          </p:cNvPr>
          <p:cNvSpPr/>
          <p:nvPr/>
        </p:nvSpPr>
        <p:spPr>
          <a:xfrm>
            <a:off x="2213495" y="2562860"/>
            <a:ext cx="951345" cy="2678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449F7F0-F012-4261-9669-F644D205B343}"/>
              </a:ext>
            </a:extLst>
          </p:cNvPr>
          <p:cNvSpPr/>
          <p:nvPr/>
        </p:nvSpPr>
        <p:spPr>
          <a:xfrm>
            <a:off x="3517438" y="2161309"/>
            <a:ext cx="1182097" cy="10629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788BE1D-A997-429D-A65E-C617E213810E}"/>
              </a:ext>
            </a:extLst>
          </p:cNvPr>
          <p:cNvSpPr/>
          <p:nvPr/>
        </p:nvSpPr>
        <p:spPr>
          <a:xfrm>
            <a:off x="5061369" y="2418312"/>
            <a:ext cx="1402469" cy="5449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A68C217-E80F-426B-AD2C-5C922831E436}"/>
              </a:ext>
            </a:extLst>
          </p:cNvPr>
          <p:cNvSpPr/>
          <p:nvPr/>
        </p:nvSpPr>
        <p:spPr>
          <a:xfrm>
            <a:off x="6825672" y="2336800"/>
            <a:ext cx="1477819" cy="69272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2B211E2-52D1-412E-9F60-07625A82A5C6}"/>
              </a:ext>
            </a:extLst>
          </p:cNvPr>
          <p:cNvSpPr/>
          <p:nvPr/>
        </p:nvSpPr>
        <p:spPr>
          <a:xfrm>
            <a:off x="9199419" y="3061335"/>
            <a:ext cx="321772" cy="8641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845F0B1-6AA5-4982-B900-4ABD1F82483C}"/>
              </a:ext>
            </a:extLst>
          </p:cNvPr>
          <p:cNvSpPr/>
          <p:nvPr/>
        </p:nvSpPr>
        <p:spPr>
          <a:xfrm>
            <a:off x="6873240" y="3840480"/>
            <a:ext cx="1504950" cy="69272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432DD13-B02D-4BBA-9805-B73CF64E3401}"/>
              </a:ext>
            </a:extLst>
          </p:cNvPr>
          <p:cNvSpPr/>
          <p:nvPr/>
        </p:nvSpPr>
        <p:spPr>
          <a:xfrm>
            <a:off x="5077748" y="3909060"/>
            <a:ext cx="1426111" cy="54494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16CDA8D-D147-41A0-B4EA-2FA9B67404B9}"/>
              </a:ext>
            </a:extLst>
          </p:cNvPr>
          <p:cNvSpPr/>
          <p:nvPr/>
        </p:nvSpPr>
        <p:spPr>
          <a:xfrm>
            <a:off x="3525058" y="3653790"/>
            <a:ext cx="1174477" cy="106299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BFB81EC-66B1-4E4C-9B8C-EBBF7E3C2921}"/>
              </a:ext>
            </a:extLst>
          </p:cNvPr>
          <p:cNvSpPr/>
          <p:nvPr/>
        </p:nvSpPr>
        <p:spPr>
          <a:xfrm>
            <a:off x="2160270" y="4023360"/>
            <a:ext cx="986575" cy="304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159E03E-C8BF-460E-8567-105B09A25D62}"/>
              </a:ext>
            </a:extLst>
          </p:cNvPr>
          <p:cNvSpPr/>
          <p:nvPr/>
        </p:nvSpPr>
        <p:spPr>
          <a:xfrm>
            <a:off x="669377" y="3909060"/>
            <a:ext cx="1174477" cy="5449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F19F91C-BD03-4831-9C20-2EEDC00FB712}"/>
              </a:ext>
            </a:extLst>
          </p:cNvPr>
          <p:cNvSpPr/>
          <p:nvPr/>
        </p:nvSpPr>
        <p:spPr>
          <a:xfrm>
            <a:off x="497633" y="3697848"/>
            <a:ext cx="301557" cy="2940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6065BF1-C9CE-4820-A6DB-EAC510554A47}"/>
              </a:ext>
            </a:extLst>
          </p:cNvPr>
          <p:cNvSpPr/>
          <p:nvPr/>
        </p:nvSpPr>
        <p:spPr>
          <a:xfrm>
            <a:off x="760234" y="4589117"/>
            <a:ext cx="1717145" cy="1082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Escribe un stream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archivo</a:t>
            </a:r>
            <a:r>
              <a:rPr lang="en-US" dirty="0"/>
              <a:t> </a:t>
            </a:r>
            <a:r>
              <a:rPr lang="en-US" dirty="0" err="1"/>
              <a:t>binario</a:t>
            </a:r>
            <a:endParaRPr lang="es-AR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0FDFBA9-9C05-4E91-B9D0-B18258B4BFE7}"/>
              </a:ext>
            </a:extLst>
          </p:cNvPr>
          <p:cNvSpPr/>
          <p:nvPr/>
        </p:nvSpPr>
        <p:spPr>
          <a:xfrm>
            <a:off x="6869430" y="3841029"/>
            <a:ext cx="1504950" cy="69272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A57CCED-99E5-410C-B198-61238E959AD1}"/>
              </a:ext>
            </a:extLst>
          </p:cNvPr>
          <p:cNvSpPr/>
          <p:nvPr/>
        </p:nvSpPr>
        <p:spPr>
          <a:xfrm>
            <a:off x="5073938" y="3909609"/>
            <a:ext cx="1426111" cy="5449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6245912-6B3A-416E-87DB-5D26973E4A52}"/>
              </a:ext>
            </a:extLst>
          </p:cNvPr>
          <p:cNvSpPr/>
          <p:nvPr/>
        </p:nvSpPr>
        <p:spPr>
          <a:xfrm>
            <a:off x="3521248" y="3654339"/>
            <a:ext cx="1174477" cy="10629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492DF3F-6CFA-4070-9FC1-BADE44287576}"/>
              </a:ext>
            </a:extLst>
          </p:cNvPr>
          <p:cNvSpPr/>
          <p:nvPr/>
        </p:nvSpPr>
        <p:spPr>
          <a:xfrm>
            <a:off x="2156460" y="4023909"/>
            <a:ext cx="986575" cy="304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C9F3094-E5FC-47BD-8C5E-14E5E6B2E692}"/>
              </a:ext>
            </a:extLst>
          </p:cNvPr>
          <p:cNvSpPr/>
          <p:nvPr/>
        </p:nvSpPr>
        <p:spPr>
          <a:xfrm>
            <a:off x="665567" y="3909609"/>
            <a:ext cx="1174477" cy="54494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754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A49707-5964-4296-9BF8-85F2E3494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r="25475"/>
          <a:stretch/>
        </p:blipFill>
        <p:spPr>
          <a:xfrm rot="16200000">
            <a:off x="5521036" y="187035"/>
            <a:ext cx="6858001" cy="648392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82EADFF-5396-4D4B-9931-596EF0551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92" y="2836456"/>
            <a:ext cx="5186492" cy="274138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38FE152D-FE56-4805-886A-96FF156A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65" y="2836457"/>
            <a:ext cx="5205547" cy="274138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F516B07-CF43-415D-A0B6-A7BC72D6A673}"/>
              </a:ext>
            </a:extLst>
          </p:cNvPr>
          <p:cNvSpPr txBox="1"/>
          <p:nvPr/>
        </p:nvSpPr>
        <p:spPr>
          <a:xfrm>
            <a:off x="11123179" y="949"/>
            <a:ext cx="1063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 dirty="0">
                <a:solidFill>
                  <a:schemeClr val="bg1"/>
                </a:solidFill>
              </a:rPr>
              <a:t>Jimena Baños y Rivas</a:t>
            </a:r>
          </a:p>
        </p:txBody>
      </p:sp>
      <p:sp>
        <p:nvSpPr>
          <p:cNvPr id="11" name="Paralelogramo 10">
            <a:extLst>
              <a:ext uri="{FF2B5EF4-FFF2-40B4-BE49-F238E27FC236}">
                <a16:creationId xmlns:a16="http://schemas.microsoft.com/office/drawing/2014/main" id="{B57E8C22-1A46-4A4F-B70D-1869AB418208}"/>
              </a:ext>
            </a:extLst>
          </p:cNvPr>
          <p:cNvSpPr/>
          <p:nvPr/>
        </p:nvSpPr>
        <p:spPr>
          <a:xfrm>
            <a:off x="-185056" y="0"/>
            <a:ext cx="5176156" cy="696686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Paralelogramo 11">
            <a:extLst>
              <a:ext uri="{FF2B5EF4-FFF2-40B4-BE49-F238E27FC236}">
                <a16:creationId xmlns:a16="http://schemas.microsoft.com/office/drawing/2014/main" id="{90B9A5B1-A257-47B6-9CF1-31479ED934B3}"/>
              </a:ext>
            </a:extLst>
          </p:cNvPr>
          <p:cNvSpPr/>
          <p:nvPr/>
        </p:nvSpPr>
        <p:spPr>
          <a:xfrm>
            <a:off x="-185059" y="0"/>
            <a:ext cx="4779919" cy="696686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800" b="1" dirty="0"/>
              <a:t>GNU RADIO: RESULTADO</a:t>
            </a:r>
            <a:endParaRPr lang="es-AR" sz="2400" b="1" dirty="0"/>
          </a:p>
        </p:txBody>
      </p:sp>
      <p:pic>
        <p:nvPicPr>
          <p:cNvPr id="4" name="Imagen 3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BA3B8CC7-7230-4C7C-9EDA-8BAD42C96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04" y="5885536"/>
            <a:ext cx="3675780" cy="84849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4F72F773-0A63-4422-8E84-267A0FEDECC6}"/>
              </a:ext>
            </a:extLst>
          </p:cNvPr>
          <p:cNvSpPr txBox="1"/>
          <p:nvPr/>
        </p:nvSpPr>
        <p:spPr>
          <a:xfrm>
            <a:off x="850854" y="1159784"/>
            <a:ext cx="87583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400" dirty="0"/>
              <a:t>El bloque </a:t>
            </a:r>
            <a:r>
              <a:rPr lang="es-AR" sz="2400" b="1" dirty="0"/>
              <a:t>FILE SINK </a:t>
            </a:r>
            <a:r>
              <a:rPr lang="es-AR" sz="2400" dirty="0"/>
              <a:t>permite que se seleccione una carpeta de destino y un nombre para el archivo recibido. De esta manera, en esa carpeta se obtendrá una copia del video transmitido (igual al original) en la carpeta destino elegida.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3F73DD98-1F53-4343-9F67-2C4E146E0FCF}"/>
              </a:ext>
            </a:extLst>
          </p:cNvPr>
          <p:cNvSpPr/>
          <p:nvPr/>
        </p:nvSpPr>
        <p:spPr>
          <a:xfrm>
            <a:off x="5577094" y="3933468"/>
            <a:ext cx="567113" cy="6131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5F50541-BEF0-4150-9990-8B93B5C557C9}"/>
              </a:ext>
            </a:extLst>
          </p:cNvPr>
          <p:cNvSpPr/>
          <p:nvPr/>
        </p:nvSpPr>
        <p:spPr>
          <a:xfrm>
            <a:off x="4356793" y="5126817"/>
            <a:ext cx="1198880" cy="4510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Antes</a:t>
            </a:r>
            <a:endParaRPr lang="es-AR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1268B8B-6A24-40A8-9A06-1475E87AADBA}"/>
              </a:ext>
            </a:extLst>
          </p:cNvPr>
          <p:cNvSpPr/>
          <p:nvPr/>
        </p:nvSpPr>
        <p:spPr>
          <a:xfrm>
            <a:off x="10235904" y="5126817"/>
            <a:ext cx="1198880" cy="4510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Despu</a:t>
            </a:r>
            <a:r>
              <a:rPr lang="es-AR" dirty="0"/>
              <a:t>é</a:t>
            </a:r>
            <a:r>
              <a:rPr lang="en-US" dirty="0"/>
              <a:t>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0805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eronave, avión, papalote&#10;&#10;Descripción generada automáticamente">
            <a:extLst>
              <a:ext uri="{FF2B5EF4-FFF2-40B4-BE49-F238E27FC236}">
                <a16:creationId xmlns:a16="http://schemas.microsoft.com/office/drawing/2014/main" id="{46C2D61F-E041-49E0-A2A8-473AF7F56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518"/>
          <a:stretch/>
        </p:blipFill>
        <p:spPr>
          <a:xfrm>
            <a:off x="0" y="0"/>
            <a:ext cx="12191999" cy="3129280"/>
          </a:xfrm>
          <a:prstGeom prst="rect">
            <a:avLst/>
          </a:prstGeom>
        </p:spPr>
      </p:pic>
      <p:pic>
        <p:nvPicPr>
          <p:cNvPr id="4" name="Imagen 3" descr="Imagen que contiene aeronave, avión, papalote&#10;&#10;Descripción generada automáticamente">
            <a:extLst>
              <a:ext uri="{FF2B5EF4-FFF2-40B4-BE49-F238E27FC236}">
                <a16:creationId xmlns:a16="http://schemas.microsoft.com/office/drawing/2014/main" id="{7EF864FE-2B64-4D91-AADA-8FEB9B07EB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667"/>
          <a:stretch/>
        </p:blipFill>
        <p:spPr>
          <a:xfrm>
            <a:off x="1" y="3728720"/>
            <a:ext cx="12191998" cy="31292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A1F259-CFC3-4938-90DB-0B9B55278CBC}"/>
              </a:ext>
            </a:extLst>
          </p:cNvPr>
          <p:cNvSpPr txBox="1"/>
          <p:nvPr/>
        </p:nvSpPr>
        <p:spPr>
          <a:xfrm>
            <a:off x="4301341" y="3205500"/>
            <a:ext cx="3589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Gracias por su atención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0B9F5C-8925-4C8F-8BEE-F4B80A4F20D6}"/>
              </a:ext>
            </a:extLst>
          </p:cNvPr>
          <p:cNvSpPr txBox="1"/>
          <p:nvPr/>
        </p:nvSpPr>
        <p:spPr>
          <a:xfrm>
            <a:off x="11123179" y="949"/>
            <a:ext cx="1063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 dirty="0">
                <a:solidFill>
                  <a:schemeClr val="accent3">
                    <a:lumMod val="75000"/>
                  </a:schemeClr>
                </a:solidFill>
              </a:rPr>
              <a:t>Jimena Baños y Rivas</a:t>
            </a:r>
          </a:p>
        </p:txBody>
      </p:sp>
    </p:spTree>
    <p:extLst>
      <p:ext uri="{BB962C8B-B14F-4D97-AF65-F5344CB8AC3E}">
        <p14:creationId xmlns:p14="http://schemas.microsoft.com/office/powerpoint/2010/main" val="4022923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378</Words>
  <Application>Microsoft Office PowerPoint</Application>
  <PresentationFormat>Panorámica</PresentationFormat>
  <Paragraphs>55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 Quiroga y Medus</dc:creator>
  <cp:lastModifiedBy>Francisco Quiroga y Medus</cp:lastModifiedBy>
  <cp:revision>29</cp:revision>
  <dcterms:created xsi:type="dcterms:W3CDTF">2020-08-05T23:33:04Z</dcterms:created>
  <dcterms:modified xsi:type="dcterms:W3CDTF">2020-08-10T23:58:49Z</dcterms:modified>
</cp:coreProperties>
</file>